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77" r:id="rId4"/>
    <p:sldId id="270" r:id="rId5"/>
    <p:sldId id="271" r:id="rId6"/>
    <p:sldId id="257" r:id="rId7"/>
    <p:sldId id="269" r:id="rId8"/>
    <p:sldId id="259" r:id="rId9"/>
    <p:sldId id="263" r:id="rId10"/>
    <p:sldId id="264" r:id="rId11"/>
    <p:sldId id="265" r:id="rId12"/>
    <p:sldId id="266" r:id="rId13"/>
    <p:sldId id="267" r:id="rId14"/>
    <p:sldId id="261" r:id="rId15"/>
    <p:sldId id="274" r:id="rId16"/>
    <p:sldId id="275" r:id="rId17"/>
    <p:sldId id="276" r:id="rId18"/>
    <p:sldId id="272" r:id="rId19"/>
    <p:sldId id="273" r:id="rId20"/>
    <p:sldId id="262" r:id="rId21"/>
    <p:sldId id="26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2" autoAdjust="0"/>
    <p:restoredTop sz="97419" autoAdjust="0"/>
  </p:normalViewPr>
  <p:slideViewPr>
    <p:cSldViewPr snapToGrid="0">
      <p:cViewPr varScale="1">
        <p:scale>
          <a:sx n="157" d="100"/>
          <a:sy n="157" d="100"/>
        </p:scale>
        <p:origin x="364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2" d="100"/>
          <a:sy n="122" d="100"/>
        </p:scale>
        <p:origin x="5004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D6C177-B53B-4330-954D-7C724D145D63}" type="doc">
      <dgm:prSet loTypeId="urn:microsoft.com/office/officeart/2008/layout/LinedList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137F0FE3-C74D-4BFB-A7D8-DAF17E6244DF}">
      <dgm:prSet/>
      <dgm:spPr/>
      <dgm:t>
        <a:bodyPr/>
        <a:lstStyle/>
        <a:p>
          <a:r>
            <a:rPr lang="en-AU"/>
            <a:t>Mix of engines, 12v 3.0 Busso V6</a:t>
          </a:r>
          <a:endParaRPr lang="en-US"/>
        </a:p>
      </dgm:t>
    </dgm:pt>
    <dgm:pt modelId="{AFB69669-D68D-482A-8D2F-5990E76578A3}" type="parTrans" cxnId="{BA77FCCB-FBBC-4931-BB82-E314612AE12A}">
      <dgm:prSet/>
      <dgm:spPr/>
      <dgm:t>
        <a:bodyPr/>
        <a:lstStyle/>
        <a:p>
          <a:endParaRPr lang="en-US"/>
        </a:p>
      </dgm:t>
    </dgm:pt>
    <dgm:pt modelId="{BC632396-AD02-4CC2-AA38-3AEF14C6B8C5}" type="sibTrans" cxnId="{BA77FCCB-FBBC-4931-BB82-E314612AE12A}">
      <dgm:prSet/>
      <dgm:spPr/>
      <dgm:t>
        <a:bodyPr/>
        <a:lstStyle/>
        <a:p>
          <a:endParaRPr lang="en-US"/>
        </a:p>
      </dgm:t>
    </dgm:pt>
    <dgm:pt modelId="{CC1AC581-0FED-4009-A301-A2B18E7E384A}">
      <dgm:prSet/>
      <dgm:spPr/>
      <dgm:t>
        <a:bodyPr/>
        <a:lstStyle/>
        <a:p>
          <a:r>
            <a:rPr lang="en-AU"/>
            <a:t>2 litre turbo in Italy to avoid tax on larger engines</a:t>
          </a:r>
          <a:endParaRPr lang="en-US"/>
        </a:p>
      </dgm:t>
    </dgm:pt>
    <dgm:pt modelId="{89AEEB8D-270C-42D8-BE55-986C0205D8E7}" type="parTrans" cxnId="{E3D0E07B-9707-4CDA-8C51-9041297F4E82}">
      <dgm:prSet/>
      <dgm:spPr/>
      <dgm:t>
        <a:bodyPr/>
        <a:lstStyle/>
        <a:p>
          <a:endParaRPr lang="en-US"/>
        </a:p>
      </dgm:t>
    </dgm:pt>
    <dgm:pt modelId="{0CCD18BD-BA01-4888-A7D5-89B19592ED56}" type="sibTrans" cxnId="{E3D0E07B-9707-4CDA-8C51-9041297F4E82}">
      <dgm:prSet/>
      <dgm:spPr/>
      <dgm:t>
        <a:bodyPr/>
        <a:lstStyle/>
        <a:p>
          <a:endParaRPr lang="en-US"/>
        </a:p>
      </dgm:t>
    </dgm:pt>
    <dgm:pt modelId="{78E585F7-9C0B-4388-9907-05EF91D2226C}">
      <dgm:prSet/>
      <dgm:spPr/>
      <dgm:t>
        <a:bodyPr/>
        <a:lstStyle/>
        <a:p>
          <a:r>
            <a:rPr lang="en-AU"/>
            <a:t>24v 3.0litre V6 – not sold in Aus</a:t>
          </a:r>
          <a:endParaRPr lang="en-US"/>
        </a:p>
      </dgm:t>
    </dgm:pt>
    <dgm:pt modelId="{9C9B8C26-6C2D-4508-8082-B3F6B0F48AFC}" type="parTrans" cxnId="{7A79F99B-0B63-4BDC-A6D9-FB66293CF42F}">
      <dgm:prSet/>
      <dgm:spPr/>
      <dgm:t>
        <a:bodyPr/>
        <a:lstStyle/>
        <a:p>
          <a:endParaRPr lang="en-US"/>
        </a:p>
      </dgm:t>
    </dgm:pt>
    <dgm:pt modelId="{7BD9F1CF-FA10-4277-A94B-9F88DB84BF60}" type="sibTrans" cxnId="{7A79F99B-0B63-4BDC-A6D9-FB66293CF42F}">
      <dgm:prSet/>
      <dgm:spPr/>
      <dgm:t>
        <a:bodyPr/>
        <a:lstStyle/>
        <a:p>
          <a:endParaRPr lang="en-US"/>
        </a:p>
      </dgm:t>
    </dgm:pt>
    <dgm:pt modelId="{FA6F1729-522E-4A58-A797-A25617A6731F}">
      <dgm:prSet/>
      <dgm:spPr/>
      <dgm:t>
        <a:bodyPr/>
        <a:lstStyle/>
        <a:p>
          <a:r>
            <a:rPr lang="en-AU"/>
            <a:t>Very rare 4x4 Q4 in LHD only 236BHP</a:t>
          </a:r>
          <a:endParaRPr lang="en-US"/>
        </a:p>
      </dgm:t>
    </dgm:pt>
    <dgm:pt modelId="{0BB155E2-4A7E-456E-B067-AC63E8549EC5}" type="parTrans" cxnId="{5F2438B8-1A69-4BF4-9DD9-C822FBF88671}">
      <dgm:prSet/>
      <dgm:spPr/>
      <dgm:t>
        <a:bodyPr/>
        <a:lstStyle/>
        <a:p>
          <a:endParaRPr lang="en-US"/>
        </a:p>
      </dgm:t>
    </dgm:pt>
    <dgm:pt modelId="{2A7F124E-4F33-449C-BD33-C5285C937AE8}" type="sibTrans" cxnId="{5F2438B8-1A69-4BF4-9DD9-C822FBF88671}">
      <dgm:prSet/>
      <dgm:spPr/>
      <dgm:t>
        <a:bodyPr/>
        <a:lstStyle/>
        <a:p>
          <a:endParaRPr lang="en-US"/>
        </a:p>
      </dgm:t>
    </dgm:pt>
    <dgm:pt modelId="{7CFC6BFC-12D5-4919-AE75-0259D4CDB67A}">
      <dgm:prSet/>
      <dgm:spPr/>
      <dgm:t>
        <a:bodyPr/>
        <a:lstStyle/>
        <a:p>
          <a:r>
            <a:rPr lang="en-AU"/>
            <a:t>Asian Market ….</a:t>
          </a:r>
          <a:endParaRPr lang="en-US"/>
        </a:p>
      </dgm:t>
    </dgm:pt>
    <dgm:pt modelId="{CB86A4A1-D3B0-413C-8951-2477993124F3}" type="parTrans" cxnId="{9301D588-04A2-4D73-8381-397945F1119A}">
      <dgm:prSet/>
      <dgm:spPr/>
      <dgm:t>
        <a:bodyPr/>
        <a:lstStyle/>
        <a:p>
          <a:endParaRPr lang="en-US"/>
        </a:p>
      </dgm:t>
    </dgm:pt>
    <dgm:pt modelId="{D8F80884-1804-4A59-9EAA-1DE1452CFB2B}" type="sibTrans" cxnId="{9301D588-04A2-4D73-8381-397945F1119A}">
      <dgm:prSet/>
      <dgm:spPr/>
      <dgm:t>
        <a:bodyPr/>
        <a:lstStyle/>
        <a:p>
          <a:endParaRPr lang="en-US"/>
        </a:p>
      </dgm:t>
    </dgm:pt>
    <dgm:pt modelId="{B613FE9C-C29B-4776-963D-7A642CA6DD2F}" type="pres">
      <dgm:prSet presAssocID="{BED6C177-B53B-4330-954D-7C724D145D63}" presName="vert0" presStyleCnt="0">
        <dgm:presLayoutVars>
          <dgm:dir/>
          <dgm:animOne val="branch"/>
          <dgm:animLvl val="lvl"/>
        </dgm:presLayoutVars>
      </dgm:prSet>
      <dgm:spPr/>
    </dgm:pt>
    <dgm:pt modelId="{95BD7DB5-67FD-4309-B9EF-942803C5195E}" type="pres">
      <dgm:prSet presAssocID="{137F0FE3-C74D-4BFB-A7D8-DAF17E6244DF}" presName="thickLine" presStyleLbl="alignNode1" presStyleIdx="0" presStyleCnt="5"/>
      <dgm:spPr/>
    </dgm:pt>
    <dgm:pt modelId="{86592F19-46FF-4C27-9046-6A370D01C3CD}" type="pres">
      <dgm:prSet presAssocID="{137F0FE3-C74D-4BFB-A7D8-DAF17E6244DF}" presName="horz1" presStyleCnt="0"/>
      <dgm:spPr/>
    </dgm:pt>
    <dgm:pt modelId="{115438B8-2E0F-4F7D-A9B7-92D518C00940}" type="pres">
      <dgm:prSet presAssocID="{137F0FE3-C74D-4BFB-A7D8-DAF17E6244DF}" presName="tx1" presStyleLbl="revTx" presStyleIdx="0" presStyleCnt="5"/>
      <dgm:spPr/>
    </dgm:pt>
    <dgm:pt modelId="{FF0B37AE-3C62-4372-A0B8-5B3A28708A69}" type="pres">
      <dgm:prSet presAssocID="{137F0FE3-C74D-4BFB-A7D8-DAF17E6244DF}" presName="vert1" presStyleCnt="0"/>
      <dgm:spPr/>
    </dgm:pt>
    <dgm:pt modelId="{11734467-9181-4E3B-BCF0-7A9E16D2CD15}" type="pres">
      <dgm:prSet presAssocID="{CC1AC581-0FED-4009-A301-A2B18E7E384A}" presName="thickLine" presStyleLbl="alignNode1" presStyleIdx="1" presStyleCnt="5"/>
      <dgm:spPr/>
    </dgm:pt>
    <dgm:pt modelId="{8FF16280-FCD9-416D-A8F0-72B063FEAA17}" type="pres">
      <dgm:prSet presAssocID="{CC1AC581-0FED-4009-A301-A2B18E7E384A}" presName="horz1" presStyleCnt="0"/>
      <dgm:spPr/>
    </dgm:pt>
    <dgm:pt modelId="{EF7C0D22-908B-4CB0-BDBC-3E315742DD57}" type="pres">
      <dgm:prSet presAssocID="{CC1AC581-0FED-4009-A301-A2B18E7E384A}" presName="tx1" presStyleLbl="revTx" presStyleIdx="1" presStyleCnt="5"/>
      <dgm:spPr/>
    </dgm:pt>
    <dgm:pt modelId="{089F8718-26ED-4A47-BF1B-C275C4E83443}" type="pres">
      <dgm:prSet presAssocID="{CC1AC581-0FED-4009-A301-A2B18E7E384A}" presName="vert1" presStyleCnt="0"/>
      <dgm:spPr/>
    </dgm:pt>
    <dgm:pt modelId="{A7F41B9D-E4F7-45C4-A34D-D9BE5390F7D8}" type="pres">
      <dgm:prSet presAssocID="{78E585F7-9C0B-4388-9907-05EF91D2226C}" presName="thickLine" presStyleLbl="alignNode1" presStyleIdx="2" presStyleCnt="5"/>
      <dgm:spPr/>
    </dgm:pt>
    <dgm:pt modelId="{B2386A25-6921-44EF-B0E4-9C94306C2F98}" type="pres">
      <dgm:prSet presAssocID="{78E585F7-9C0B-4388-9907-05EF91D2226C}" presName="horz1" presStyleCnt="0"/>
      <dgm:spPr/>
    </dgm:pt>
    <dgm:pt modelId="{30D726DC-5C8E-4C6F-B24F-62292F8956D5}" type="pres">
      <dgm:prSet presAssocID="{78E585F7-9C0B-4388-9907-05EF91D2226C}" presName="tx1" presStyleLbl="revTx" presStyleIdx="2" presStyleCnt="5"/>
      <dgm:spPr/>
    </dgm:pt>
    <dgm:pt modelId="{950B26AE-C031-45FC-A0F2-E82F1287D876}" type="pres">
      <dgm:prSet presAssocID="{78E585F7-9C0B-4388-9907-05EF91D2226C}" presName="vert1" presStyleCnt="0"/>
      <dgm:spPr/>
    </dgm:pt>
    <dgm:pt modelId="{A58A9D2D-978D-4D27-AAC6-EEE72550C000}" type="pres">
      <dgm:prSet presAssocID="{FA6F1729-522E-4A58-A797-A25617A6731F}" presName="thickLine" presStyleLbl="alignNode1" presStyleIdx="3" presStyleCnt="5"/>
      <dgm:spPr/>
    </dgm:pt>
    <dgm:pt modelId="{212F60F9-3E0E-4805-89B2-5424C3AEFB42}" type="pres">
      <dgm:prSet presAssocID="{FA6F1729-522E-4A58-A797-A25617A6731F}" presName="horz1" presStyleCnt="0"/>
      <dgm:spPr/>
    </dgm:pt>
    <dgm:pt modelId="{AB73B087-47C2-4F4C-8F43-718122EDADA8}" type="pres">
      <dgm:prSet presAssocID="{FA6F1729-522E-4A58-A797-A25617A6731F}" presName="tx1" presStyleLbl="revTx" presStyleIdx="3" presStyleCnt="5"/>
      <dgm:spPr/>
    </dgm:pt>
    <dgm:pt modelId="{3839CB0A-00CC-4948-BB72-B49A32A89872}" type="pres">
      <dgm:prSet presAssocID="{FA6F1729-522E-4A58-A797-A25617A6731F}" presName="vert1" presStyleCnt="0"/>
      <dgm:spPr/>
    </dgm:pt>
    <dgm:pt modelId="{70E3ED4F-2CF6-4A78-A939-A5D5C9FAACBD}" type="pres">
      <dgm:prSet presAssocID="{7CFC6BFC-12D5-4919-AE75-0259D4CDB67A}" presName="thickLine" presStyleLbl="alignNode1" presStyleIdx="4" presStyleCnt="5"/>
      <dgm:spPr/>
    </dgm:pt>
    <dgm:pt modelId="{3FA1B115-4861-419E-9AEC-9EDCA15A49F7}" type="pres">
      <dgm:prSet presAssocID="{7CFC6BFC-12D5-4919-AE75-0259D4CDB67A}" presName="horz1" presStyleCnt="0"/>
      <dgm:spPr/>
    </dgm:pt>
    <dgm:pt modelId="{C6C95F65-9B3F-444B-89F7-A6F1C5764984}" type="pres">
      <dgm:prSet presAssocID="{7CFC6BFC-12D5-4919-AE75-0259D4CDB67A}" presName="tx1" presStyleLbl="revTx" presStyleIdx="4" presStyleCnt="5"/>
      <dgm:spPr/>
    </dgm:pt>
    <dgm:pt modelId="{369AC33E-42B0-45C3-8FDC-9B7567CDEB15}" type="pres">
      <dgm:prSet presAssocID="{7CFC6BFC-12D5-4919-AE75-0259D4CDB67A}" presName="vert1" presStyleCnt="0"/>
      <dgm:spPr/>
    </dgm:pt>
  </dgm:ptLst>
  <dgm:cxnLst>
    <dgm:cxn modelId="{8B44C037-B36B-42F6-9A89-6AF41E203DFD}" type="presOf" srcId="{BED6C177-B53B-4330-954D-7C724D145D63}" destId="{B613FE9C-C29B-4776-963D-7A642CA6DD2F}" srcOrd="0" destOrd="0" presId="urn:microsoft.com/office/officeart/2008/layout/LinedList"/>
    <dgm:cxn modelId="{5B5E8569-E004-4C43-81E0-A1D7D33B047D}" type="presOf" srcId="{137F0FE3-C74D-4BFB-A7D8-DAF17E6244DF}" destId="{115438B8-2E0F-4F7D-A9B7-92D518C00940}" srcOrd="0" destOrd="0" presId="urn:microsoft.com/office/officeart/2008/layout/LinedList"/>
    <dgm:cxn modelId="{E3D0E07B-9707-4CDA-8C51-9041297F4E82}" srcId="{BED6C177-B53B-4330-954D-7C724D145D63}" destId="{CC1AC581-0FED-4009-A301-A2B18E7E384A}" srcOrd="1" destOrd="0" parTransId="{89AEEB8D-270C-42D8-BE55-986C0205D8E7}" sibTransId="{0CCD18BD-BA01-4888-A7D5-89B19592ED56}"/>
    <dgm:cxn modelId="{EFEDDE83-C6B6-42E1-936C-A73B8212F544}" type="presOf" srcId="{7CFC6BFC-12D5-4919-AE75-0259D4CDB67A}" destId="{C6C95F65-9B3F-444B-89F7-A6F1C5764984}" srcOrd="0" destOrd="0" presId="urn:microsoft.com/office/officeart/2008/layout/LinedList"/>
    <dgm:cxn modelId="{9301D588-04A2-4D73-8381-397945F1119A}" srcId="{BED6C177-B53B-4330-954D-7C724D145D63}" destId="{7CFC6BFC-12D5-4919-AE75-0259D4CDB67A}" srcOrd="4" destOrd="0" parTransId="{CB86A4A1-D3B0-413C-8951-2477993124F3}" sibTransId="{D8F80884-1804-4A59-9EAA-1DE1452CFB2B}"/>
    <dgm:cxn modelId="{FD3F1E94-6E55-4AED-AAC3-6ACF47ED0CA6}" type="presOf" srcId="{CC1AC581-0FED-4009-A301-A2B18E7E384A}" destId="{EF7C0D22-908B-4CB0-BDBC-3E315742DD57}" srcOrd="0" destOrd="0" presId="urn:microsoft.com/office/officeart/2008/layout/LinedList"/>
    <dgm:cxn modelId="{7A79F99B-0B63-4BDC-A6D9-FB66293CF42F}" srcId="{BED6C177-B53B-4330-954D-7C724D145D63}" destId="{78E585F7-9C0B-4388-9907-05EF91D2226C}" srcOrd="2" destOrd="0" parTransId="{9C9B8C26-6C2D-4508-8082-B3F6B0F48AFC}" sibTransId="{7BD9F1CF-FA10-4277-A94B-9F88DB84BF60}"/>
    <dgm:cxn modelId="{C6F3FAA7-0D76-46F7-BA8D-C09CA8F26277}" type="presOf" srcId="{78E585F7-9C0B-4388-9907-05EF91D2226C}" destId="{30D726DC-5C8E-4C6F-B24F-62292F8956D5}" srcOrd="0" destOrd="0" presId="urn:microsoft.com/office/officeart/2008/layout/LinedList"/>
    <dgm:cxn modelId="{5F2438B8-1A69-4BF4-9DD9-C822FBF88671}" srcId="{BED6C177-B53B-4330-954D-7C724D145D63}" destId="{FA6F1729-522E-4A58-A797-A25617A6731F}" srcOrd="3" destOrd="0" parTransId="{0BB155E2-4A7E-456E-B067-AC63E8549EC5}" sibTransId="{2A7F124E-4F33-449C-BD33-C5285C937AE8}"/>
    <dgm:cxn modelId="{BA77FCCB-FBBC-4931-BB82-E314612AE12A}" srcId="{BED6C177-B53B-4330-954D-7C724D145D63}" destId="{137F0FE3-C74D-4BFB-A7D8-DAF17E6244DF}" srcOrd="0" destOrd="0" parTransId="{AFB69669-D68D-482A-8D2F-5990E76578A3}" sibTransId="{BC632396-AD02-4CC2-AA38-3AEF14C6B8C5}"/>
    <dgm:cxn modelId="{54304BDD-ACA7-45EA-A924-7D58031559D2}" type="presOf" srcId="{FA6F1729-522E-4A58-A797-A25617A6731F}" destId="{AB73B087-47C2-4F4C-8F43-718122EDADA8}" srcOrd="0" destOrd="0" presId="urn:microsoft.com/office/officeart/2008/layout/LinedList"/>
    <dgm:cxn modelId="{696C5EAB-7C61-45FA-9A14-62DD5BC5CC02}" type="presParOf" srcId="{B613FE9C-C29B-4776-963D-7A642CA6DD2F}" destId="{95BD7DB5-67FD-4309-B9EF-942803C5195E}" srcOrd="0" destOrd="0" presId="urn:microsoft.com/office/officeart/2008/layout/LinedList"/>
    <dgm:cxn modelId="{4B5D17B1-C7D6-4767-B43B-AE21072DF2F6}" type="presParOf" srcId="{B613FE9C-C29B-4776-963D-7A642CA6DD2F}" destId="{86592F19-46FF-4C27-9046-6A370D01C3CD}" srcOrd="1" destOrd="0" presId="urn:microsoft.com/office/officeart/2008/layout/LinedList"/>
    <dgm:cxn modelId="{7E46D250-8E21-4DA9-A741-DE06EEBE6D4A}" type="presParOf" srcId="{86592F19-46FF-4C27-9046-6A370D01C3CD}" destId="{115438B8-2E0F-4F7D-A9B7-92D518C00940}" srcOrd="0" destOrd="0" presId="urn:microsoft.com/office/officeart/2008/layout/LinedList"/>
    <dgm:cxn modelId="{E5ADAA23-9704-4644-A4CD-AE60B0FF8DC1}" type="presParOf" srcId="{86592F19-46FF-4C27-9046-6A370D01C3CD}" destId="{FF0B37AE-3C62-4372-A0B8-5B3A28708A69}" srcOrd="1" destOrd="0" presId="urn:microsoft.com/office/officeart/2008/layout/LinedList"/>
    <dgm:cxn modelId="{BEFA50ED-DD0D-446E-89AC-C96A6ABB2C0D}" type="presParOf" srcId="{B613FE9C-C29B-4776-963D-7A642CA6DD2F}" destId="{11734467-9181-4E3B-BCF0-7A9E16D2CD15}" srcOrd="2" destOrd="0" presId="urn:microsoft.com/office/officeart/2008/layout/LinedList"/>
    <dgm:cxn modelId="{13B2221A-D2D1-425B-994A-16E6778ACF46}" type="presParOf" srcId="{B613FE9C-C29B-4776-963D-7A642CA6DD2F}" destId="{8FF16280-FCD9-416D-A8F0-72B063FEAA17}" srcOrd="3" destOrd="0" presId="urn:microsoft.com/office/officeart/2008/layout/LinedList"/>
    <dgm:cxn modelId="{1337D47B-4676-4248-B709-444FC999B4D2}" type="presParOf" srcId="{8FF16280-FCD9-416D-A8F0-72B063FEAA17}" destId="{EF7C0D22-908B-4CB0-BDBC-3E315742DD57}" srcOrd="0" destOrd="0" presId="urn:microsoft.com/office/officeart/2008/layout/LinedList"/>
    <dgm:cxn modelId="{DD4E6639-1205-4041-A0DE-3A0617FAB7E2}" type="presParOf" srcId="{8FF16280-FCD9-416D-A8F0-72B063FEAA17}" destId="{089F8718-26ED-4A47-BF1B-C275C4E83443}" srcOrd="1" destOrd="0" presId="urn:microsoft.com/office/officeart/2008/layout/LinedList"/>
    <dgm:cxn modelId="{539427E4-F606-4395-93E7-C1C71E73B7C2}" type="presParOf" srcId="{B613FE9C-C29B-4776-963D-7A642CA6DD2F}" destId="{A7F41B9D-E4F7-45C4-A34D-D9BE5390F7D8}" srcOrd="4" destOrd="0" presId="urn:microsoft.com/office/officeart/2008/layout/LinedList"/>
    <dgm:cxn modelId="{76B6B22C-67B9-4DA3-BD42-5E21DC0B5D61}" type="presParOf" srcId="{B613FE9C-C29B-4776-963D-7A642CA6DD2F}" destId="{B2386A25-6921-44EF-B0E4-9C94306C2F98}" srcOrd="5" destOrd="0" presId="urn:microsoft.com/office/officeart/2008/layout/LinedList"/>
    <dgm:cxn modelId="{5A7C62D3-8356-4304-B487-92F545B8D903}" type="presParOf" srcId="{B2386A25-6921-44EF-B0E4-9C94306C2F98}" destId="{30D726DC-5C8E-4C6F-B24F-62292F8956D5}" srcOrd="0" destOrd="0" presId="urn:microsoft.com/office/officeart/2008/layout/LinedList"/>
    <dgm:cxn modelId="{C44757CB-2BEA-415E-9347-81E4359644E1}" type="presParOf" srcId="{B2386A25-6921-44EF-B0E4-9C94306C2F98}" destId="{950B26AE-C031-45FC-A0F2-E82F1287D876}" srcOrd="1" destOrd="0" presId="urn:microsoft.com/office/officeart/2008/layout/LinedList"/>
    <dgm:cxn modelId="{8FF935B1-E97C-45BE-A234-F8992BBC41BA}" type="presParOf" srcId="{B613FE9C-C29B-4776-963D-7A642CA6DD2F}" destId="{A58A9D2D-978D-4D27-AAC6-EEE72550C000}" srcOrd="6" destOrd="0" presId="urn:microsoft.com/office/officeart/2008/layout/LinedList"/>
    <dgm:cxn modelId="{E1A99976-8534-4963-BFC7-565A21E02831}" type="presParOf" srcId="{B613FE9C-C29B-4776-963D-7A642CA6DD2F}" destId="{212F60F9-3E0E-4805-89B2-5424C3AEFB42}" srcOrd="7" destOrd="0" presId="urn:microsoft.com/office/officeart/2008/layout/LinedList"/>
    <dgm:cxn modelId="{90BF8748-0B78-45F8-95E9-1E3C1272B79B}" type="presParOf" srcId="{212F60F9-3E0E-4805-89B2-5424C3AEFB42}" destId="{AB73B087-47C2-4F4C-8F43-718122EDADA8}" srcOrd="0" destOrd="0" presId="urn:microsoft.com/office/officeart/2008/layout/LinedList"/>
    <dgm:cxn modelId="{A0CD369F-E4D4-448E-8C1E-9D39E2C185CD}" type="presParOf" srcId="{212F60F9-3E0E-4805-89B2-5424C3AEFB42}" destId="{3839CB0A-00CC-4948-BB72-B49A32A89872}" srcOrd="1" destOrd="0" presId="urn:microsoft.com/office/officeart/2008/layout/LinedList"/>
    <dgm:cxn modelId="{24FB1FE5-2E71-4EDD-8672-41A88623CE45}" type="presParOf" srcId="{B613FE9C-C29B-4776-963D-7A642CA6DD2F}" destId="{70E3ED4F-2CF6-4A78-A939-A5D5C9FAACBD}" srcOrd="8" destOrd="0" presId="urn:microsoft.com/office/officeart/2008/layout/LinedList"/>
    <dgm:cxn modelId="{2359A358-01B7-4457-8E40-68453F78E2DC}" type="presParOf" srcId="{B613FE9C-C29B-4776-963D-7A642CA6DD2F}" destId="{3FA1B115-4861-419E-9AEC-9EDCA15A49F7}" srcOrd="9" destOrd="0" presId="urn:microsoft.com/office/officeart/2008/layout/LinedList"/>
    <dgm:cxn modelId="{58E9A6A5-4FE2-49FD-BDE8-944DA53E9BB8}" type="presParOf" srcId="{3FA1B115-4861-419E-9AEC-9EDCA15A49F7}" destId="{C6C95F65-9B3F-444B-89F7-A6F1C5764984}" srcOrd="0" destOrd="0" presId="urn:microsoft.com/office/officeart/2008/layout/LinedList"/>
    <dgm:cxn modelId="{3FCBE53D-78DC-4D6F-9EF0-75644B038D7B}" type="presParOf" srcId="{3FA1B115-4861-419E-9AEC-9EDCA15A49F7}" destId="{369AC33E-42B0-45C3-8FDC-9B7567CDEB1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BD7DB5-67FD-4309-B9EF-942803C5195E}">
      <dsp:nvSpPr>
        <dsp:cNvPr id="0" name=""/>
        <dsp:cNvSpPr/>
      </dsp:nvSpPr>
      <dsp:spPr>
        <a:xfrm>
          <a:off x="0" y="666"/>
          <a:ext cx="745236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5438B8-2E0F-4F7D-A9B7-92D518C00940}">
      <dsp:nvSpPr>
        <dsp:cNvPr id="0" name=""/>
        <dsp:cNvSpPr/>
      </dsp:nvSpPr>
      <dsp:spPr>
        <a:xfrm>
          <a:off x="0" y="666"/>
          <a:ext cx="7452360" cy="1091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000" kern="1200"/>
            <a:t>Mix of engines, 12v 3.0 Busso V6</a:t>
          </a:r>
          <a:endParaRPr lang="en-US" sz="3000" kern="1200"/>
        </a:p>
      </dsp:txBody>
      <dsp:txXfrm>
        <a:off x="0" y="666"/>
        <a:ext cx="7452360" cy="1091674"/>
      </dsp:txXfrm>
    </dsp:sp>
    <dsp:sp modelId="{11734467-9181-4E3B-BCF0-7A9E16D2CD15}">
      <dsp:nvSpPr>
        <dsp:cNvPr id="0" name=""/>
        <dsp:cNvSpPr/>
      </dsp:nvSpPr>
      <dsp:spPr>
        <a:xfrm>
          <a:off x="0" y="1092341"/>
          <a:ext cx="745236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7C0D22-908B-4CB0-BDBC-3E315742DD57}">
      <dsp:nvSpPr>
        <dsp:cNvPr id="0" name=""/>
        <dsp:cNvSpPr/>
      </dsp:nvSpPr>
      <dsp:spPr>
        <a:xfrm>
          <a:off x="0" y="1092341"/>
          <a:ext cx="7452360" cy="1091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000" kern="1200"/>
            <a:t>2 litre turbo in Italy to avoid tax on larger engines</a:t>
          </a:r>
          <a:endParaRPr lang="en-US" sz="3000" kern="1200"/>
        </a:p>
      </dsp:txBody>
      <dsp:txXfrm>
        <a:off x="0" y="1092341"/>
        <a:ext cx="7452360" cy="1091674"/>
      </dsp:txXfrm>
    </dsp:sp>
    <dsp:sp modelId="{A7F41B9D-E4F7-45C4-A34D-D9BE5390F7D8}">
      <dsp:nvSpPr>
        <dsp:cNvPr id="0" name=""/>
        <dsp:cNvSpPr/>
      </dsp:nvSpPr>
      <dsp:spPr>
        <a:xfrm>
          <a:off x="0" y="2184015"/>
          <a:ext cx="745236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D726DC-5C8E-4C6F-B24F-62292F8956D5}">
      <dsp:nvSpPr>
        <dsp:cNvPr id="0" name=""/>
        <dsp:cNvSpPr/>
      </dsp:nvSpPr>
      <dsp:spPr>
        <a:xfrm>
          <a:off x="0" y="2184015"/>
          <a:ext cx="7452360" cy="1091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000" kern="1200"/>
            <a:t>24v 3.0litre V6 – not sold in Aus</a:t>
          </a:r>
          <a:endParaRPr lang="en-US" sz="3000" kern="1200"/>
        </a:p>
      </dsp:txBody>
      <dsp:txXfrm>
        <a:off x="0" y="2184015"/>
        <a:ext cx="7452360" cy="1091674"/>
      </dsp:txXfrm>
    </dsp:sp>
    <dsp:sp modelId="{A58A9D2D-978D-4D27-AAC6-EEE72550C000}">
      <dsp:nvSpPr>
        <dsp:cNvPr id="0" name=""/>
        <dsp:cNvSpPr/>
      </dsp:nvSpPr>
      <dsp:spPr>
        <a:xfrm>
          <a:off x="0" y="3275690"/>
          <a:ext cx="745236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73B087-47C2-4F4C-8F43-718122EDADA8}">
      <dsp:nvSpPr>
        <dsp:cNvPr id="0" name=""/>
        <dsp:cNvSpPr/>
      </dsp:nvSpPr>
      <dsp:spPr>
        <a:xfrm>
          <a:off x="0" y="3275690"/>
          <a:ext cx="7452360" cy="1091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000" kern="1200"/>
            <a:t>Very rare 4x4 Q4 in LHD only 236BHP</a:t>
          </a:r>
          <a:endParaRPr lang="en-US" sz="3000" kern="1200"/>
        </a:p>
      </dsp:txBody>
      <dsp:txXfrm>
        <a:off x="0" y="3275690"/>
        <a:ext cx="7452360" cy="1091674"/>
      </dsp:txXfrm>
    </dsp:sp>
    <dsp:sp modelId="{70E3ED4F-2CF6-4A78-A939-A5D5C9FAACBD}">
      <dsp:nvSpPr>
        <dsp:cNvPr id="0" name=""/>
        <dsp:cNvSpPr/>
      </dsp:nvSpPr>
      <dsp:spPr>
        <a:xfrm>
          <a:off x="0" y="4367364"/>
          <a:ext cx="7452360" cy="0"/>
        </a:xfrm>
        <a:prstGeom prst="lin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C95F65-9B3F-444B-89F7-A6F1C5764984}">
      <dsp:nvSpPr>
        <dsp:cNvPr id="0" name=""/>
        <dsp:cNvSpPr/>
      </dsp:nvSpPr>
      <dsp:spPr>
        <a:xfrm>
          <a:off x="0" y="4367364"/>
          <a:ext cx="7452360" cy="1091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000" kern="1200"/>
            <a:t>Asian Market ….</a:t>
          </a:r>
          <a:endParaRPr lang="en-US" sz="3000" kern="1200"/>
        </a:p>
      </dsp:txBody>
      <dsp:txXfrm>
        <a:off x="0" y="4367364"/>
        <a:ext cx="7452360" cy="10916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BE9174-4C7C-4BB4-A2A1-D09D01415F74}" type="datetimeFigureOut">
              <a:rPr lang="en-AU" smtClean="0"/>
              <a:t>5/02/2023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8AE05E-3FC7-4F58-B2A9-BDE652ACDAD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48907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I’ll come back to this GTV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AE05E-3FC7-4F58-B2A9-BDE652ACDADD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2217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Irish car of the year 87</a:t>
            </a:r>
          </a:p>
          <a:p>
            <a:r>
              <a:rPr lang="en-AU" dirty="0"/>
              <a:t>Fiat wont 4 times in 80s</a:t>
            </a:r>
          </a:p>
          <a:p>
            <a:r>
              <a:rPr lang="en-AU" dirty="0"/>
              <a:t>Alfa have never won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AE05E-3FC7-4F58-B2A9-BDE652ACDADD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79895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Celebration of the Motorcar – notice the wheels </a:t>
            </a:r>
          </a:p>
          <a:p>
            <a:r>
              <a:rPr lang="en-AU" dirty="0"/>
              <a:t>8 </a:t>
            </a:r>
            <a:r>
              <a:rPr lang="en-AU" dirty="0" err="1"/>
              <a:t>cyclinder</a:t>
            </a:r>
            <a:endParaRPr lang="en-AU" dirty="0"/>
          </a:p>
          <a:p>
            <a:r>
              <a:rPr lang="en-AU" dirty="0"/>
              <a:t>32 valve</a:t>
            </a:r>
          </a:p>
          <a:p>
            <a:r>
              <a:rPr lang="en-AU" dirty="0"/>
              <a:t>Ferrari 308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AE05E-3FC7-4F58-B2A9-BDE652ACDADD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14850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Not my car space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AE05E-3FC7-4F58-B2A9-BDE652ACDADD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40374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Recent talk at the museum by the driver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AE05E-3FC7-4F58-B2A9-BDE652ACDADD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3277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Aidan – future plans </a:t>
            </a:r>
          </a:p>
          <a:p>
            <a:r>
              <a:rPr lang="en-AU" dirty="0"/>
              <a:t>Suspension – active</a:t>
            </a:r>
          </a:p>
          <a:p>
            <a:r>
              <a:rPr lang="en-AU" dirty="0"/>
              <a:t>Wheel nuts – from Sweden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AE05E-3FC7-4F58-B2A9-BDE652ACDADD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81141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C20BA-2382-5FC5-6243-4D37276435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8B0F87-1CD7-DFBF-8C7E-F4A4F6BDA9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C4F343-B506-46E1-8E82-0FE9EC7C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237B0-65FC-4301-9906-AC26A8FBB360}" type="datetimeFigureOut">
              <a:rPr lang="en-AU" smtClean="0"/>
              <a:t>5/02/2023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1808B-E1D2-D7D0-7EFB-DB8095753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800321-9DDC-6140-1E8A-142BB89C9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01CE6-DB04-40F2-B2B2-262843DB0FE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53369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3F084-A4D7-DA77-517B-3F2152088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5B044E-FC90-A54C-C3BC-E570E07525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8208D-0C9C-9ED1-E7A7-7ACA58EB9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237B0-65FC-4301-9906-AC26A8FBB360}" type="datetimeFigureOut">
              <a:rPr lang="en-AU" smtClean="0"/>
              <a:t>5/02/2023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3B4862-5D31-C67B-5AF5-9CA5E29D2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2B5A9-EFCF-B767-41F5-79B44EC21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01CE6-DB04-40F2-B2B2-262843DB0FE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31414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AE8137-AAF8-49DE-7E5D-243BE27EDB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191814-78D8-CBF7-A480-92E67DCDF7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EE726-2388-4DD4-5B27-9EBCF5E95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237B0-65FC-4301-9906-AC26A8FBB360}" type="datetimeFigureOut">
              <a:rPr lang="en-AU" smtClean="0"/>
              <a:t>5/02/2023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17B08-8F89-59F2-72E6-C8896A36F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66C71E-AC08-B47B-6A04-993E038DB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01CE6-DB04-40F2-B2B2-262843DB0FE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9420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17DC9-FDBA-3B62-4AF5-A3A9B49EB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D312A-07C4-A256-8EE9-4AA7582EDE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01F07E-A604-1460-C2BC-F8CABCFB9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237B0-65FC-4301-9906-AC26A8FBB360}" type="datetimeFigureOut">
              <a:rPr lang="en-AU" smtClean="0"/>
              <a:t>5/02/2023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1EB6B-700C-97A2-9078-9E9D649BF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4BC9F6-E999-325E-4E40-00AC97850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01CE6-DB04-40F2-B2B2-262843DB0FE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08857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8AAE5-CA6A-55DE-4FA5-6AB5BE892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35A34E-B333-A8DF-6277-47C69C21A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00130-833C-C4B5-0EE8-38CCC43DC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237B0-65FC-4301-9906-AC26A8FBB360}" type="datetimeFigureOut">
              <a:rPr lang="en-AU" smtClean="0"/>
              <a:t>5/02/2023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1CC610-84EC-8C11-B154-E842B5864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2B536-832C-3B1B-564C-56DE646BB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01CE6-DB04-40F2-B2B2-262843DB0FE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76623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0FF1B-5B0A-420E-6432-A4718F339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900B4A-7D34-792D-B096-73D9EE81D7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E89CBB-0DCA-A029-3689-ED3E48EBA4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1228E7-F7FF-C51B-C606-22BC9F812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237B0-65FC-4301-9906-AC26A8FBB360}" type="datetimeFigureOut">
              <a:rPr lang="en-AU" smtClean="0"/>
              <a:t>5/02/2023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B03AD8-E4D3-CBAD-76C7-2EC23904B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81063D-D825-028C-BE97-33B8FEA2D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01CE6-DB04-40F2-B2B2-262843DB0FE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98620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16E0F-7C82-F1D0-8FF9-0B07C06FA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FD48E3-CA7D-F166-F975-FA9517B8AF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882E36-73DF-C5B7-4BFC-7FCEC73080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670467-D37E-6152-1D74-FE3FF083F4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F571A-9934-0583-B532-A292570035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15EA6C-DE3F-482D-6C04-32B7E30CA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237B0-65FC-4301-9906-AC26A8FBB360}" type="datetimeFigureOut">
              <a:rPr lang="en-AU" smtClean="0"/>
              <a:t>5/02/2023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1F82E6-6192-8CB4-CFEA-7304B6250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0C90D8-8C24-9892-297C-11498E6D4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01CE6-DB04-40F2-B2B2-262843DB0FE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41896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31CD-D6EE-4FB3-AEEF-4C38FCF61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C8C9DD-85CF-1265-4318-F7E24FBC2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237B0-65FC-4301-9906-AC26A8FBB360}" type="datetimeFigureOut">
              <a:rPr lang="en-AU" smtClean="0"/>
              <a:t>5/02/2023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85A5EC-3332-426D-F0B0-2C71C4A83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EC6AEA-DAC4-F1DF-6548-4C09733C3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01CE6-DB04-40F2-B2B2-262843DB0FE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8300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692E4A-7ADB-E89B-34F3-A9CA1236D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237B0-65FC-4301-9906-AC26A8FBB360}" type="datetimeFigureOut">
              <a:rPr lang="en-AU" smtClean="0"/>
              <a:t>5/02/2023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412B70-B0F4-0A6A-3D81-E37F5CBF7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56703A-C428-5208-F14C-B07340CFC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01CE6-DB04-40F2-B2B2-262843DB0FE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48366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DC4C8-6DE1-2A3F-7284-7067B93DB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245CB-55D6-2C92-655E-53386E3D8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D503BC-F95C-EB6A-9DA2-289F611062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12470D-8935-7BC1-196F-F9D7D08B6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237B0-65FC-4301-9906-AC26A8FBB360}" type="datetimeFigureOut">
              <a:rPr lang="en-AU" smtClean="0"/>
              <a:t>5/02/2023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1C65FE-3527-D4B7-D767-EFBD90955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0149CE-8936-BBCF-DC5C-B8FB1FF2F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01CE6-DB04-40F2-B2B2-262843DB0FE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67005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1CF68-0CD2-6839-4A91-4B9BFF618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42CED6-1F76-C8F2-2580-934DC3567A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ACB9B4-FD69-4CB5-9438-19125277F9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ADB664-EB6E-1D2B-2684-66729DD83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237B0-65FC-4301-9906-AC26A8FBB360}" type="datetimeFigureOut">
              <a:rPr lang="en-AU" smtClean="0"/>
              <a:t>5/02/2023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780248-959E-BA1F-9FAB-8162BAB0E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3C4AEB-1A0A-2925-7086-C1FCF3656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01CE6-DB04-40F2-B2B2-262843DB0FE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02186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B02A03-8C3C-9B7D-F863-3B7F3E200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C400F9-48B6-38E1-1B51-8204C4441B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626249-A927-81A1-FF2F-38D3C8B3BE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237B0-65FC-4301-9906-AC26A8FBB360}" type="datetimeFigureOut">
              <a:rPr lang="en-AU" smtClean="0"/>
              <a:t>5/02/2023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DFE3EB-829A-218C-203A-41CD06A16C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4012F-C0C6-31D9-762C-B708F6FECF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401CE6-DB04-40F2-B2B2-262843DB0FE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34986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ar parked in a parking lot&#10;&#10;Description automatically generated">
            <a:extLst>
              <a:ext uri="{FF2B5EF4-FFF2-40B4-BE49-F238E27FC236}">
                <a16:creationId xmlns:a16="http://schemas.microsoft.com/office/drawing/2014/main" id="{29C83123-35C2-0906-A4AE-5DDD7E9802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18" r="9091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0D5FA1-7F5E-D192-C290-1EEF5D697B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rmAutofit/>
          </a:bodyPr>
          <a:lstStyle/>
          <a:p>
            <a:pPr algn="l"/>
            <a:r>
              <a:rPr lang="en-AU" dirty="0"/>
              <a:t>Tipo 4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126585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ed car parked by a body of water&#10;&#10;Description automatically generated with medium confidence">
            <a:extLst>
              <a:ext uri="{FF2B5EF4-FFF2-40B4-BE49-F238E27FC236}">
                <a16:creationId xmlns:a16="http://schemas.microsoft.com/office/drawing/2014/main" id="{0B063BD7-51C8-17E8-6AB3-D695AB4135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733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ed car parked by a river&#10;&#10;Description automatically generated with low confidence">
            <a:extLst>
              <a:ext uri="{FF2B5EF4-FFF2-40B4-BE49-F238E27FC236}">
                <a16:creationId xmlns:a16="http://schemas.microsoft.com/office/drawing/2014/main" id="{B543D9B3-D0BE-33E9-CD1C-10CB2DE8AC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7" b="782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720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ouple of red cars parked in front of a building&#10;&#10;Description automatically generated with medium confidence">
            <a:extLst>
              <a:ext uri="{FF2B5EF4-FFF2-40B4-BE49-F238E27FC236}">
                <a16:creationId xmlns:a16="http://schemas.microsoft.com/office/drawing/2014/main" id="{98A7CDD0-34BC-3238-E1B8-015BA1332D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355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cars parked in a parking garage&#10;&#10;Description automatically generated with medium confidence">
            <a:extLst>
              <a:ext uri="{FF2B5EF4-FFF2-40B4-BE49-F238E27FC236}">
                <a16:creationId xmlns:a16="http://schemas.microsoft.com/office/drawing/2014/main" id="{8A27282F-285D-C01C-9C37-EF08B7476A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7" b="1447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051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8386171-E87D-46AB-8718-4CE2A8874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26">
            <a:extLst>
              <a:ext uri="{FF2B5EF4-FFF2-40B4-BE49-F238E27FC236}">
                <a16:creationId xmlns:a16="http://schemas.microsoft.com/office/drawing/2014/main" id="{207CB456-8849-413C-8210-B663779A32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13936D-D1EB-4E42-A97F-942BA1F3DF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2629B8-3097-0E8B-BB0A-1E3A433793C0}"/>
              </a:ext>
            </a:extLst>
          </p:cNvPr>
          <p:cNvSpPr txBox="1"/>
          <p:nvPr/>
        </p:nvSpPr>
        <p:spPr>
          <a:xfrm>
            <a:off x="1524000" y="1376363"/>
            <a:ext cx="9144000" cy="25215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Special editions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FA75EE9-0DE4-4982-A870-290AD61EA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52800" y="4479276"/>
            <a:ext cx="548640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8901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FF0F0B8-5B06-4174-9742-1FD7ABE71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D9C134-BEF1-5A24-036D-74D996E93D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05" r="1" b="5775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  <a:ln w="190500">
            <a:solidFill>
              <a:srgbClr val="FFFFFF"/>
            </a:solidFill>
            <a:miter lim="800000"/>
          </a:ln>
          <a:effectLst>
            <a:outerShdw blurRad="76200" dist="19050" dir="5400000" algn="t" rotWithShape="0">
              <a:prstClr val="black">
                <a:alpha val="5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24139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FF0F0B8-5B06-4174-9742-1FD7ABE71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86B149-3A41-F0A1-BC01-1EBBD32EB6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87" r="1" b="4693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  <a:ln w="190500">
            <a:solidFill>
              <a:srgbClr val="FFFFFF"/>
            </a:solidFill>
            <a:miter lim="800000"/>
          </a:ln>
          <a:effectLst>
            <a:outerShdw blurRad="76200" dist="19050" dir="5400000" algn="t" rotWithShape="0">
              <a:prstClr val="black">
                <a:alpha val="5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5287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6150">
            <a:extLst>
              <a:ext uri="{FF2B5EF4-FFF2-40B4-BE49-F238E27FC236}">
                <a16:creationId xmlns:a16="http://schemas.microsoft.com/office/drawing/2014/main" id="{6FF0F0B8-5B06-4174-9742-1FD7ABE71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915FED42-4395-20D7-3CA8-DFA4512405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2" r="281" b="1"/>
          <a:stretch/>
        </p:blipFill>
        <p:spPr bwMode="auto">
          <a:xfrm>
            <a:off x="643467" y="643467"/>
            <a:ext cx="10905066" cy="5571066"/>
          </a:xfrm>
          <a:prstGeom prst="rect">
            <a:avLst/>
          </a:prstGeom>
          <a:noFill/>
          <a:ln w="190500">
            <a:solidFill>
              <a:srgbClr val="FFFFFF"/>
            </a:solidFill>
            <a:miter lim="800000"/>
          </a:ln>
          <a:effectLst>
            <a:outerShdw blurRad="76200" dist="19050" dir="5400000" algn="t" rotWithShape="0">
              <a:prstClr val="black">
                <a:alpha val="5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26579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:a16="http://schemas.microsoft.com/office/drawing/2014/main" id="{6FF0F0B8-5B06-4174-9742-1FD7ABE71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2020 Michael Ward and Drive-My EN/UK">
            <a:extLst>
              <a:ext uri="{FF2B5EF4-FFF2-40B4-BE49-F238E27FC236}">
                <a16:creationId xmlns:a16="http://schemas.microsoft.com/office/drawing/2014/main" id="{F089B407-21A7-53B9-CE6C-6BC038175C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06" r="1" b="1"/>
          <a:stretch/>
        </p:blipFill>
        <p:spPr bwMode="auto">
          <a:xfrm>
            <a:off x="643467" y="643467"/>
            <a:ext cx="10905066" cy="5571066"/>
          </a:xfrm>
          <a:prstGeom prst="rect">
            <a:avLst/>
          </a:prstGeom>
          <a:noFill/>
          <a:ln w="190500">
            <a:solidFill>
              <a:srgbClr val="FFFFFF"/>
            </a:solidFill>
            <a:miter lim="800000"/>
          </a:ln>
          <a:effectLst>
            <a:outerShdw blurRad="76200" dist="19050" dir="5400000" algn="t" rotWithShape="0">
              <a:prstClr val="black">
                <a:alpha val="5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9443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6FF0F0B8-5B06-4174-9742-1FD7ABE71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This car is what we thought was the one and only 164 Procar – there are in fact two ”">
            <a:extLst>
              <a:ext uri="{FF2B5EF4-FFF2-40B4-BE49-F238E27FC236}">
                <a16:creationId xmlns:a16="http://schemas.microsoft.com/office/drawing/2014/main" id="{C60328E6-258A-FE1D-36B8-A70BBBA128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87" r="1" b="1"/>
          <a:stretch/>
        </p:blipFill>
        <p:spPr bwMode="auto">
          <a:xfrm>
            <a:off x="643467" y="643467"/>
            <a:ext cx="10905066" cy="5571066"/>
          </a:xfrm>
          <a:prstGeom prst="rect">
            <a:avLst/>
          </a:prstGeom>
          <a:noFill/>
          <a:ln w="190500">
            <a:solidFill>
              <a:srgbClr val="FFFFFF"/>
            </a:solidFill>
            <a:miter lim="800000"/>
          </a:ln>
          <a:effectLst>
            <a:outerShdw blurRad="76200" dist="19050" dir="5400000" algn="t" rotWithShape="0">
              <a:prstClr val="black">
                <a:alpha val="5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94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970C71-0EB9-D036-A3E3-F5BF5F005677}"/>
              </a:ext>
            </a:extLst>
          </p:cNvPr>
          <p:cNvSpPr txBox="1"/>
          <p:nvPr/>
        </p:nvSpPr>
        <p:spPr>
          <a:xfrm>
            <a:off x="891844" y="593479"/>
            <a:ext cx="1040831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sz="3200" dirty="0"/>
          </a:p>
          <a:p>
            <a:r>
              <a:rPr lang="en-AU" sz="3200" dirty="0"/>
              <a:t>Fiat &amp; Saab had started on joint platform in 1979</a:t>
            </a:r>
          </a:p>
          <a:p>
            <a:r>
              <a:rPr lang="en-AU" sz="3200" dirty="0"/>
              <a:t>Then expanded to include Lancia and Alfa</a:t>
            </a:r>
          </a:p>
          <a:p>
            <a:r>
              <a:rPr lang="en-AU" sz="3200" dirty="0"/>
              <a:t>Tipo 4 , Platform 4</a:t>
            </a:r>
          </a:p>
          <a:p>
            <a:endParaRPr lang="en-AU" sz="3200" dirty="0"/>
          </a:p>
          <a:p>
            <a:r>
              <a:rPr lang="en-AU" sz="3200" dirty="0"/>
              <a:t>Alfa design  – lower front end</a:t>
            </a:r>
          </a:p>
          <a:p>
            <a:r>
              <a:rPr lang="en-AU" sz="3200" dirty="0"/>
              <a:t>Reason for the famous chrome inlet pipes on the </a:t>
            </a:r>
            <a:r>
              <a:rPr lang="en-AU" sz="3200" dirty="0" err="1"/>
              <a:t>Busso</a:t>
            </a:r>
            <a:r>
              <a:rPr lang="en-AU" sz="3200" dirty="0"/>
              <a:t> V6</a:t>
            </a:r>
          </a:p>
          <a:p>
            <a:endParaRPr lang="en-AU" sz="3200" dirty="0"/>
          </a:p>
          <a:p>
            <a:r>
              <a:rPr lang="en-AU" sz="3200" dirty="0"/>
              <a:t>Launched at Frankfurt Motor show 87</a:t>
            </a:r>
          </a:p>
          <a:p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8060757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cars parked in a parking lot&#10;&#10;Description automatically generated with medium confidence">
            <a:extLst>
              <a:ext uri="{FF2B5EF4-FFF2-40B4-BE49-F238E27FC236}">
                <a16:creationId xmlns:a16="http://schemas.microsoft.com/office/drawing/2014/main" id="{986DD32E-8BB3-1776-2E1F-FA58F79B8A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7" b="1699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103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he Story Of The Unforgettable Alfa Romeo 75/Milano | by ...">
            <a:extLst>
              <a:ext uri="{FF2B5EF4-FFF2-40B4-BE49-F238E27FC236}">
                <a16:creationId xmlns:a16="http://schemas.microsoft.com/office/drawing/2014/main" id="{4A518006-EE88-91CC-219B-17B97F21E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1648651"/>
            <a:ext cx="5294716" cy="356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7897794-41C1-D762-F04A-12DCFB05C6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3817" y="1562613"/>
            <a:ext cx="5294715" cy="37327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8DE792-6E08-ABFC-DC34-C88CE9E484EC}"/>
              </a:ext>
            </a:extLst>
          </p:cNvPr>
          <p:cNvSpPr txBox="1"/>
          <p:nvPr/>
        </p:nvSpPr>
        <p:spPr>
          <a:xfrm>
            <a:off x="618787" y="1123797"/>
            <a:ext cx="4602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/>
              <a:t>Before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EAA483-5956-BCA0-26B9-3F81E9142125}"/>
              </a:ext>
            </a:extLst>
          </p:cNvPr>
          <p:cNvSpPr txBox="1"/>
          <p:nvPr/>
        </p:nvSpPr>
        <p:spPr>
          <a:xfrm>
            <a:off x="6253817" y="1123797"/>
            <a:ext cx="4602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/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1854188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7" name="Rectangle 7176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179" name="Rectangle 7178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3D07EE-A3B3-9695-BD83-F28EA3C428D3}"/>
              </a:ext>
            </a:extLst>
          </p:cNvPr>
          <p:cNvSpPr txBox="1"/>
          <p:nvPr/>
        </p:nvSpPr>
        <p:spPr>
          <a:xfrm>
            <a:off x="3157538" y="412454"/>
            <a:ext cx="3243262" cy="2101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Designer Enrico Fumia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/>
              <a:t>Pininfarina</a:t>
            </a: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Also responsible for GTV (916)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B02376-D434-BF01-9D0F-29A609B7BE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647" b="478"/>
          <a:stretch/>
        </p:blipFill>
        <p:spPr>
          <a:xfrm>
            <a:off x="20" y="2959630"/>
            <a:ext cx="6400781" cy="3898370"/>
          </a:xfrm>
          <a:prstGeom prst="rect">
            <a:avLst/>
          </a:prstGeom>
        </p:spPr>
      </p:pic>
      <p:pic>
        <p:nvPicPr>
          <p:cNvPr id="7170" name="Picture 2" descr="Enrico Fumia, GTV and Spider, my sketch">
            <a:extLst>
              <a:ext uri="{FF2B5EF4-FFF2-40B4-BE49-F238E27FC236}">
                <a16:creationId xmlns:a16="http://schemas.microsoft.com/office/drawing/2014/main" id="{C2C719D9-C83F-F2E8-6F3C-1A29BBF8D3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3"/>
          <a:stretch/>
        </p:blipFill>
        <p:spPr bwMode="auto">
          <a:xfrm>
            <a:off x="6591299" y="1"/>
            <a:ext cx="56007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165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3081" name="Rectangle 3080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074" name="Picture 2" descr="Fiat Croma">
            <a:extLst>
              <a:ext uri="{FF2B5EF4-FFF2-40B4-BE49-F238E27FC236}">
                <a16:creationId xmlns:a16="http://schemas.microsoft.com/office/drawing/2014/main" id="{CD0CB9FD-5682-C7C6-611B-0FEACCE111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9" r="1" b="1"/>
          <a:stretch/>
        </p:blipFill>
        <p:spPr bwMode="auto">
          <a:xfrm rot="21480000">
            <a:off x="1137837" y="1003258"/>
            <a:ext cx="9916327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467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Picture 2" descr="A black car parked in front of a house&#10;&#10;Description automatically generated with low confidence">
            <a:extLst>
              <a:ext uri="{FF2B5EF4-FFF2-40B4-BE49-F238E27FC236}">
                <a16:creationId xmlns:a16="http://schemas.microsoft.com/office/drawing/2014/main" id="{FF550B11-5ACD-3AEE-25D7-33DF78F46D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84" r="1" b="17555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550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BC163A4-BD0F-8B30-50D5-1D37A8D84B3B}"/>
              </a:ext>
            </a:extLst>
          </p:cNvPr>
          <p:cNvSpPr txBox="1"/>
          <p:nvPr/>
        </p:nvSpPr>
        <p:spPr>
          <a:xfrm>
            <a:off x="613558" y="1702131"/>
            <a:ext cx="57670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u="sng" dirty="0"/>
              <a:t>Alfa 164</a:t>
            </a:r>
          </a:p>
          <a:p>
            <a:r>
              <a:rPr lang="en-AU" sz="2800" dirty="0"/>
              <a:t>270,000 units sold</a:t>
            </a:r>
          </a:p>
          <a:p>
            <a:r>
              <a:rPr lang="en-AU" sz="2800" dirty="0"/>
              <a:t>Last Alfa sold in the USA until 2006</a:t>
            </a:r>
          </a:p>
          <a:p>
            <a:endParaRPr lang="en-AU" sz="2800" dirty="0"/>
          </a:p>
          <a:p>
            <a:r>
              <a:rPr lang="en-AU" sz="2800" b="1" u="sng" dirty="0"/>
              <a:t>Alfa 156</a:t>
            </a:r>
          </a:p>
          <a:p>
            <a:r>
              <a:rPr lang="en-AU" sz="2800" dirty="0"/>
              <a:t>670,000 units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444F22B-C4B2-67F4-0C4F-B550A5C0B1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0647026"/>
              </p:ext>
            </p:extLst>
          </p:nvPr>
        </p:nvGraphicFramePr>
        <p:xfrm>
          <a:off x="7226188" y="1528554"/>
          <a:ext cx="3975134" cy="3023216"/>
        </p:xfrm>
        <a:graphic>
          <a:graphicData uri="http://schemas.openxmlformats.org/drawingml/2006/table">
            <a:tbl>
              <a:tblPr/>
              <a:tblGrid>
                <a:gridCol w="1987567">
                  <a:extLst>
                    <a:ext uri="{9D8B030D-6E8A-4147-A177-3AD203B41FA5}">
                      <a16:colId xmlns:a16="http://schemas.microsoft.com/office/drawing/2014/main" val="3978239626"/>
                    </a:ext>
                  </a:extLst>
                </a:gridCol>
                <a:gridCol w="1987567">
                  <a:extLst>
                    <a:ext uri="{9D8B030D-6E8A-4147-A177-3AD203B41FA5}">
                      <a16:colId xmlns:a16="http://schemas.microsoft.com/office/drawing/2014/main" val="1022396060"/>
                    </a:ext>
                  </a:extLst>
                </a:gridCol>
              </a:tblGrid>
              <a:tr h="377902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AU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Alfa Romeo </a:t>
                      </a:r>
                      <a:r>
                        <a:rPr lang="en-AU" sz="1100" b="1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Gulia</a:t>
                      </a:r>
                      <a:endParaRPr lang="en-AU" sz="11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0123008"/>
                  </a:ext>
                </a:extLst>
              </a:tr>
              <a:tr h="377902"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6,297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0304652"/>
                  </a:ext>
                </a:extLst>
              </a:tr>
              <a:tr h="377902"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7,436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1237888"/>
                  </a:ext>
                </a:extLst>
              </a:tr>
              <a:tr h="377902"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10,932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6488233"/>
                  </a:ext>
                </a:extLst>
              </a:tr>
              <a:tr h="377902"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17,075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7921353"/>
                  </a:ext>
                </a:extLst>
              </a:tr>
              <a:tr h="377902"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24,679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7053179"/>
                  </a:ext>
                </a:extLst>
              </a:tr>
              <a:tr h="377902"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10,475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0044070"/>
                  </a:ext>
                </a:extLst>
              </a:tr>
              <a:tr h="377902">
                <a:tc>
                  <a:txBody>
                    <a:bodyPr/>
                    <a:lstStyle/>
                    <a:p>
                      <a:pPr algn="l" fontAlgn="b"/>
                      <a:r>
                        <a:rPr lang="en-A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A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76,894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22420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8707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BC68A55F-7B32-44D8-AEE5-1AF4053265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CD1AAA2C-FBBE-42AA-B869-31D524B76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5320" y="6112341"/>
            <a:ext cx="10835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937BBF-9326-4230-AB1B-F1795E350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045208" y="4686084"/>
            <a:ext cx="54864" cy="2834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16" name="TextBox 2">
            <a:extLst>
              <a:ext uri="{FF2B5EF4-FFF2-40B4-BE49-F238E27FC236}">
                <a16:creationId xmlns:a16="http://schemas.microsoft.com/office/drawing/2014/main" id="{4F9D3998-009F-7369-EACC-DD8E248A0C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8943112"/>
              </p:ext>
            </p:extLst>
          </p:nvPr>
        </p:nvGraphicFramePr>
        <p:xfrm>
          <a:off x="4041648" y="429030"/>
          <a:ext cx="7452360" cy="5459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15961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4D17C7-4F3A-6018-A5D0-D4F458958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2202181"/>
            <a:ext cx="10905066" cy="2453637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961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ouple of cars parked in a garage&#10;&#10;Description automatically generated with medium confidence">
            <a:extLst>
              <a:ext uri="{FF2B5EF4-FFF2-40B4-BE49-F238E27FC236}">
                <a16:creationId xmlns:a16="http://schemas.microsoft.com/office/drawing/2014/main" id="{30044752-37B3-4881-201D-26D3AA969F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59" b="415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656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200</Words>
  <Application>Microsoft Office PowerPoint</Application>
  <PresentationFormat>Widescreen</PresentationFormat>
  <Paragraphs>61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Impact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Aidan Daly</dc:creator>
  <cp:lastModifiedBy>Aidan Daly</cp:lastModifiedBy>
  <cp:revision>5</cp:revision>
  <dcterms:created xsi:type="dcterms:W3CDTF">2023-02-05T09:39:21Z</dcterms:created>
  <dcterms:modified xsi:type="dcterms:W3CDTF">2023-02-05T12:41:26Z</dcterms:modified>
</cp:coreProperties>
</file>